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3" r:id="rId3"/>
    <p:sldId id="265" r:id="rId4"/>
    <p:sldId id="266" r:id="rId5"/>
    <p:sldId id="273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57E"/>
    <a:srgbClr val="FEE339"/>
    <a:srgbClr val="75A2C0"/>
    <a:srgbClr val="8ED0DC"/>
    <a:srgbClr val="ED7A30"/>
    <a:srgbClr val="FBC463"/>
    <a:srgbClr val="E5352C"/>
    <a:srgbClr val="FEE33A"/>
    <a:srgbClr val="CFDADC"/>
    <a:srgbClr val="F1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5" autoAdjust="0"/>
    <p:restoredTop sz="94643" autoAdjust="0"/>
  </p:normalViewPr>
  <p:slideViewPr>
    <p:cSldViewPr showGuides="1">
      <p:cViewPr>
        <p:scale>
          <a:sx n="87" d="100"/>
          <a:sy n="87" d="100"/>
        </p:scale>
        <p:origin x="-276" y="678"/>
      </p:cViewPr>
      <p:guideLst>
        <p:guide orient="horz" pos="1979"/>
        <p:guide orient="horz" pos="2976"/>
        <p:guide orient="horz" pos="4110"/>
        <p:guide orient="horz" pos="1230"/>
        <p:guide orient="horz" pos="1026"/>
        <p:guide orient="horz" pos="572"/>
        <p:guide pos="1882"/>
        <p:guide pos="2086"/>
        <p:guide/>
        <p:guide pos="3674"/>
        <p:guide pos="3878"/>
        <p:guide pos="295"/>
        <p:guide pos="54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4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058E-2A34-4DE8-9F20-6549AD746AE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7804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BDCE-0D82-41FF-80EA-F8B8ED8CE82B}" type="datetimeFigureOut">
              <a:rPr lang="de-CH" smtClean="0"/>
              <a:pPr/>
              <a:t>21.11.2016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47203-8C85-4F7B-B764-F77DAF02D3D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5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chluss gelb mit Hintergrund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107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apitel-Titelfolie gelb, Text/2 Bilder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5"/>
            <a:ext cx="9144000" cy="489585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1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468313" y="2592000"/>
            <a:ext cx="5364161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400"/>
              </a:lnSpc>
              <a:buNone/>
              <a:defRPr sz="3700" b="1">
                <a:solidFill>
                  <a:srgbClr val="67757E"/>
                </a:solidFill>
              </a:defRPr>
            </a:lvl1pPr>
            <a:lvl2pPr marL="0" indent="0">
              <a:lnSpc>
                <a:spcPts val="4400"/>
              </a:lnSpc>
              <a:spcBef>
                <a:spcPts val="0"/>
              </a:spcBef>
              <a:buNone/>
              <a:defRPr sz="3700" b="0">
                <a:solidFill>
                  <a:srgbClr val="67757E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67757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18"/>
          </p:nvPr>
        </p:nvSpPr>
        <p:spPr>
          <a:xfrm>
            <a:off x="6156324" y="1628775"/>
            <a:ext cx="2987675" cy="230400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25"/>
          <p:cNvSpPr>
            <a:spLocks noGrp="1"/>
          </p:cNvSpPr>
          <p:nvPr>
            <p:ph sz="quarter" idx="19"/>
          </p:nvPr>
        </p:nvSpPr>
        <p:spPr>
          <a:xfrm>
            <a:off x="6156325" y="4220625"/>
            <a:ext cx="2987675" cy="230400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7" name="Grafik 16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18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apitel-Titelfolie gelb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5"/>
            <a:ext cx="9144000" cy="489585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1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468313" y="2592000"/>
            <a:ext cx="8207375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400"/>
              </a:lnSpc>
              <a:buNone/>
              <a:defRPr sz="3700" b="1">
                <a:solidFill>
                  <a:srgbClr val="67757E"/>
                </a:solidFill>
              </a:defRPr>
            </a:lvl1pPr>
            <a:lvl2pPr marL="0" indent="0">
              <a:lnSpc>
                <a:spcPts val="4400"/>
              </a:lnSpc>
              <a:spcBef>
                <a:spcPts val="0"/>
              </a:spcBef>
              <a:buNone/>
              <a:defRPr sz="3700" b="0">
                <a:solidFill>
                  <a:srgbClr val="67757E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67757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sfolie gelb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ER Information, 21. November 2016</a:t>
            </a:r>
            <a:endParaRPr lang="de-CH" dirty="0"/>
          </a:p>
        </p:txBody>
      </p:sp>
      <p:pic>
        <p:nvPicPr>
          <p:cNvPr id="9" name="Grafik 8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8312" y="1952625"/>
            <a:ext cx="8207375" cy="4248150"/>
          </a:xfrm>
        </p:spPr>
        <p:txBody>
          <a:bodyPr lIns="0" tIns="0" rIns="0" bIns="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  <a:p>
            <a:pPr marL="0" lvl="1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Zweite Ebene</a:t>
            </a:r>
          </a:p>
          <a:p>
            <a:pPr marL="0" lvl="2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Dritte Ebene</a:t>
            </a:r>
          </a:p>
          <a:p>
            <a:pPr marL="0" lvl="3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sfolie gelb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8312" y="1952625"/>
            <a:ext cx="8207376" cy="1152525"/>
          </a:xfrm>
        </p:spPr>
        <p:txBody>
          <a:bodyPr lIns="0" tIns="0" rIns="0" bIns="0" numCol="1" spcCol="32400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468313" y="3105150"/>
            <a:ext cx="8207375" cy="3419475"/>
          </a:xfrm>
        </p:spPr>
        <p:txBody>
          <a:bodyPr numCol="2" spcCol="324000"/>
          <a:lstStyle>
            <a:lvl1pPr>
              <a:lnSpc>
                <a:spcPts val="2400"/>
              </a:lnSpc>
              <a:defRPr sz="2000"/>
            </a:lvl1pPr>
            <a:lvl2pPr>
              <a:defRPr b="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15" name="Grafik 14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Inhaltsfolie gelb, Bild oben/Text unten,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8207375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8207375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b_Inhaltsfolie gelb, Bild unten/Text oben,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2" y="1952625"/>
            <a:ext cx="8207375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2996625"/>
            <a:ext cx="8207375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sfolie gelb, Bild/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394200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394200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4733688" y="5734800"/>
            <a:ext cx="394200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4733688" y="1952625"/>
            <a:ext cx="394200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sfolie gelb, Bild/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pic>
        <p:nvPicPr>
          <p:cNvPr id="10" name="Grafik 9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2519362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2519362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3311525" y="5734800"/>
            <a:ext cx="252095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3311526" y="1952625"/>
            <a:ext cx="252095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23"/>
          </p:nvPr>
        </p:nvSpPr>
        <p:spPr>
          <a:xfrm>
            <a:off x="6154738" y="5734800"/>
            <a:ext cx="252095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25"/>
          <p:cNvSpPr>
            <a:spLocks noGrp="1"/>
          </p:cNvSpPr>
          <p:nvPr>
            <p:ph sz="quarter" idx="24"/>
          </p:nvPr>
        </p:nvSpPr>
        <p:spPr>
          <a:xfrm>
            <a:off x="6156325" y="1952625"/>
            <a:ext cx="252095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sfolie gelb, Bild/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1810800" cy="1152525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Inhaltsplatzhalter 25"/>
          <p:cNvSpPr>
            <a:spLocks noGrp="1"/>
          </p:cNvSpPr>
          <p:nvPr>
            <p:ph sz="quarter" idx="12"/>
          </p:nvPr>
        </p:nvSpPr>
        <p:spPr>
          <a:xfrm>
            <a:off x="468313" y="3356625"/>
            <a:ext cx="1810800" cy="3168000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3"/>
          </p:nvPr>
        </p:nvSpPr>
        <p:spPr>
          <a:xfrm>
            <a:off x="2600505" y="1952625"/>
            <a:ext cx="1810800" cy="1152525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Inhaltsplatzhalter 16"/>
          <p:cNvSpPr>
            <a:spLocks noGrp="1"/>
          </p:cNvSpPr>
          <p:nvPr>
            <p:ph sz="quarter" idx="14"/>
          </p:nvPr>
        </p:nvSpPr>
        <p:spPr>
          <a:xfrm>
            <a:off x="4732697" y="1952625"/>
            <a:ext cx="1810800" cy="1152525"/>
          </a:xfrm>
          <a:solidFill>
            <a:srgbClr val="FBC463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Inhaltsplatzhalter 16"/>
          <p:cNvSpPr>
            <a:spLocks noGrp="1"/>
          </p:cNvSpPr>
          <p:nvPr>
            <p:ph sz="quarter" idx="15"/>
          </p:nvPr>
        </p:nvSpPr>
        <p:spPr>
          <a:xfrm>
            <a:off x="6864888" y="1952625"/>
            <a:ext cx="1810800" cy="1152525"/>
          </a:xfrm>
          <a:solidFill>
            <a:srgbClr val="ED7A3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Inhaltsplatzhalter 25"/>
          <p:cNvSpPr>
            <a:spLocks noGrp="1"/>
          </p:cNvSpPr>
          <p:nvPr>
            <p:ph sz="quarter" idx="16"/>
          </p:nvPr>
        </p:nvSpPr>
        <p:spPr>
          <a:xfrm>
            <a:off x="2600505" y="3356625"/>
            <a:ext cx="1810800" cy="3168000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>
                <a:solidFill>
                  <a:schemeClr val="bg1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Inhaltsplatzhalter 25"/>
          <p:cNvSpPr>
            <a:spLocks noGrp="1"/>
          </p:cNvSpPr>
          <p:nvPr>
            <p:ph sz="quarter" idx="17"/>
          </p:nvPr>
        </p:nvSpPr>
        <p:spPr>
          <a:xfrm>
            <a:off x="4732697" y="3356625"/>
            <a:ext cx="1810800" cy="3168000"/>
          </a:xfrm>
          <a:solidFill>
            <a:srgbClr val="FBC463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4" name="Inhaltsplatzhalter 25"/>
          <p:cNvSpPr>
            <a:spLocks noGrp="1"/>
          </p:cNvSpPr>
          <p:nvPr>
            <p:ph sz="quarter" idx="18"/>
          </p:nvPr>
        </p:nvSpPr>
        <p:spPr>
          <a:xfrm>
            <a:off x="6864888" y="3356625"/>
            <a:ext cx="1810800" cy="3168000"/>
          </a:xfrm>
          <a:solidFill>
            <a:srgbClr val="ED7A3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>
                <a:solidFill>
                  <a:schemeClr val="bg1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Grafik 12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sfolie gelb, Bild/Text 4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1"/>
          </p:nvPr>
        </p:nvSpPr>
        <p:spPr>
          <a:xfrm>
            <a:off x="468313" y="3214800"/>
            <a:ext cx="5364162" cy="1008000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3"/>
          </p:nvPr>
        </p:nvSpPr>
        <p:spPr>
          <a:xfrm>
            <a:off x="468313" y="4474800"/>
            <a:ext cx="5364162" cy="1008000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6"/>
          <p:cNvSpPr>
            <a:spLocks noGrp="1"/>
          </p:cNvSpPr>
          <p:nvPr>
            <p:ph sz="quarter" idx="14"/>
          </p:nvPr>
        </p:nvSpPr>
        <p:spPr>
          <a:xfrm>
            <a:off x="468313" y="1952625"/>
            <a:ext cx="5364162" cy="1008000"/>
          </a:xfrm>
          <a:solidFill>
            <a:srgbClr val="CFDA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468313" y="5734799"/>
            <a:ext cx="8207375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Grafik 8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chluss gelb mit Hintergrund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" y="78583"/>
            <a:ext cx="1788934" cy="686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sfolie gelb, 4 Objek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20"/>
          </p:nvPr>
        </p:nvSpPr>
        <p:spPr>
          <a:xfrm>
            <a:off x="4733688" y="1952625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21"/>
          </p:nvPr>
        </p:nvSpPr>
        <p:spPr>
          <a:xfrm>
            <a:off x="468313" y="4400625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4733688" y="4400625"/>
            <a:ext cx="3942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Grafik 13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sfolie gelb, 6 Objek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468313" y="1953149"/>
            <a:ext cx="2519362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20"/>
          </p:nvPr>
        </p:nvSpPr>
        <p:spPr>
          <a:xfrm>
            <a:off x="3311525" y="1952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21"/>
          </p:nvPr>
        </p:nvSpPr>
        <p:spPr>
          <a:xfrm>
            <a:off x="468313" y="4400625"/>
            <a:ext cx="2519362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3311526" y="4400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Grafik 13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0" name="Inhaltsplatzhalter 25"/>
          <p:cNvSpPr>
            <a:spLocks noGrp="1"/>
          </p:cNvSpPr>
          <p:nvPr>
            <p:ph sz="quarter" idx="23"/>
          </p:nvPr>
        </p:nvSpPr>
        <p:spPr>
          <a:xfrm>
            <a:off x="6154738" y="1952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25"/>
          <p:cNvSpPr>
            <a:spLocks noGrp="1"/>
          </p:cNvSpPr>
          <p:nvPr>
            <p:ph sz="quarter" idx="24"/>
          </p:nvPr>
        </p:nvSpPr>
        <p:spPr>
          <a:xfrm>
            <a:off x="6156325" y="4400625"/>
            <a:ext cx="252095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sfolie gelb, 2 Objekte/Text 1/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3311525" y="1952625"/>
            <a:ext cx="5364163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25193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468313" y="4400625"/>
            <a:ext cx="25193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Grafik 7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altsfolie gelb, 2 Objekte/Text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4733688" y="1952625"/>
            <a:ext cx="3942000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3942000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468313" y="4400625"/>
            <a:ext cx="3942000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Grafik 7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haltsfolie gelb, 2 Objekte/Text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6156324" y="1952625"/>
            <a:ext cx="2519363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2625"/>
            <a:ext cx="53641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468313" y="4400625"/>
            <a:ext cx="5364162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Grafik 7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altsfolie gelb, 8 Objekte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11" name="Inhaltsplatzhalter 15"/>
          <p:cNvSpPr>
            <a:spLocks noGrp="1"/>
          </p:cNvSpPr>
          <p:nvPr>
            <p:ph sz="quarter" idx="11"/>
          </p:nvPr>
        </p:nvSpPr>
        <p:spPr>
          <a:xfrm>
            <a:off x="468313" y="1951200"/>
            <a:ext cx="1810800" cy="1810800"/>
          </a:xfrm>
          <a:solidFill>
            <a:srgbClr val="CFDAD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2"/>
          </p:nvPr>
        </p:nvSpPr>
        <p:spPr>
          <a:xfrm>
            <a:off x="6864888" y="1951200"/>
            <a:ext cx="1810800" cy="1810800"/>
          </a:xfrm>
          <a:solidFill>
            <a:srgbClr val="E5352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3"/>
          </p:nvPr>
        </p:nvSpPr>
        <p:spPr>
          <a:xfrm>
            <a:off x="4732697" y="1951200"/>
            <a:ext cx="1810800" cy="1810800"/>
          </a:xfrm>
          <a:solidFill>
            <a:srgbClr val="FEE339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4"/>
          </p:nvPr>
        </p:nvSpPr>
        <p:spPr>
          <a:xfrm>
            <a:off x="2600505" y="1951200"/>
            <a:ext cx="1810800" cy="1810800"/>
          </a:xfrm>
          <a:solidFill>
            <a:srgbClr val="67757E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5"/>
          <p:cNvSpPr>
            <a:spLocks noGrp="1"/>
          </p:cNvSpPr>
          <p:nvPr>
            <p:ph sz="quarter" idx="15"/>
          </p:nvPr>
        </p:nvSpPr>
        <p:spPr>
          <a:xfrm>
            <a:off x="468313" y="4042800"/>
            <a:ext cx="1810800" cy="1810800"/>
          </a:xfrm>
          <a:solidFill>
            <a:srgbClr val="FBC463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>
          <a:xfrm>
            <a:off x="6864888" y="4042800"/>
            <a:ext cx="1810800" cy="1810800"/>
          </a:xfrm>
          <a:solidFill>
            <a:srgbClr val="75A2C0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7"/>
          </p:nvPr>
        </p:nvSpPr>
        <p:spPr>
          <a:xfrm>
            <a:off x="4732697" y="4042800"/>
            <a:ext cx="1810800" cy="1810800"/>
          </a:xfrm>
          <a:solidFill>
            <a:srgbClr val="8ED0D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15"/>
          <p:cNvSpPr>
            <a:spLocks noGrp="1"/>
          </p:cNvSpPr>
          <p:nvPr>
            <p:ph sz="quarter" idx="18"/>
          </p:nvPr>
        </p:nvSpPr>
        <p:spPr>
          <a:xfrm>
            <a:off x="2600505" y="4042800"/>
            <a:ext cx="1810800" cy="1810800"/>
          </a:xfrm>
          <a:solidFill>
            <a:srgbClr val="ED7A30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21" name="Grafik 20" descr="Pfeilflaeche_gelb_Inhalt.png"/>
          <p:cNvPicPr>
            <a:picLocks noChangeAspect="1"/>
          </p:cNvPicPr>
          <p:nvPr userDrawn="1"/>
        </p:nvPicPr>
        <p:blipFill>
          <a:blip r:embed="rId2" cstate="print"/>
          <a:srcRect b="1587"/>
          <a:stretch>
            <a:fillRect/>
          </a:stretch>
        </p:blipFill>
        <p:spPr>
          <a:xfrm>
            <a:off x="0" y="0"/>
            <a:ext cx="9144000" cy="1628775"/>
          </a:xfrm>
          <a:prstGeom prst="rect">
            <a:avLst/>
          </a:prstGeom>
        </p:spPr>
      </p:pic>
      <p:sp>
        <p:nvSpPr>
          <p:cNvPr id="22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chluss gelb mit Hintergrundgrafik,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3486" y="0"/>
            <a:ext cx="1422202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pic>
        <p:nvPicPr>
          <p:cNvPr id="7" name="Grafik 6" descr="GmdePratteln_254-227-57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313" y="0"/>
            <a:ext cx="1974315" cy="7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Schluss gelb mit Hintergrundgrafik,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3486" y="0"/>
            <a:ext cx="1422202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664"/>
            <a:ext cx="4621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8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Schluss gelb mit Hintergrundgrafik,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4"/>
            <a:ext cx="9144000" cy="5229226"/>
          </a:xfrm>
          <a:prstGeom prst="rect">
            <a:avLst/>
          </a:prstGeom>
        </p:spPr>
      </p:pic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53486" y="0"/>
            <a:ext cx="1422202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467519" y="1628775"/>
            <a:ext cx="8208169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648"/>
            <a:ext cx="4621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1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4"/>
            <a:ext cx="9144000" cy="5229225"/>
          </a:xfrm>
        </p:spPr>
        <p:txBody>
          <a:bodyPr lIns="468000" tIns="0" rIns="0" bIns="0"/>
          <a:lstStyle>
            <a:lvl1pPr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pic>
        <p:nvPicPr>
          <p:cNvPr id="4" name="Grafik 3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 hasCustomPrompt="1"/>
          </p:nvPr>
        </p:nvSpPr>
        <p:spPr>
          <a:xfrm>
            <a:off x="468314" y="418950"/>
            <a:ext cx="5688011" cy="4897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rgbClr val="67757E"/>
                </a:solidFill>
              </a:defRPr>
            </a:lvl1pPr>
          </a:lstStyle>
          <a:p>
            <a:r>
              <a:rPr lang="de-DE" dirty="0" smtClean="0"/>
              <a:t>Öffentliche Sicherheit </a:t>
            </a:r>
            <a:br>
              <a:rPr lang="de-DE" dirty="0" smtClean="0"/>
            </a:br>
            <a:r>
              <a:rPr lang="de-DE" dirty="0" smtClean="0"/>
              <a:t>Zivilschutz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311525" y="1628774"/>
            <a:ext cx="5832475" cy="5229225"/>
          </a:xfrm>
        </p:spPr>
        <p:txBody>
          <a:bodyPr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0" y="1628775"/>
            <a:ext cx="2987675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0" y="5328000"/>
            <a:ext cx="2987675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3501008"/>
            <a:ext cx="2987675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pic>
        <p:nvPicPr>
          <p:cNvPr id="8" name="Grafik 7" descr="GmdePratteln_254-227-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53486" y="-1"/>
            <a:ext cx="1422202" cy="765175"/>
          </a:xfrm>
          <a:prstGeom prst="rect">
            <a:avLst/>
          </a:prstGeom>
        </p:spPr>
      </p:pic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68314" y="418950"/>
            <a:ext cx="5688011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-Titelfolie gelb, Text/Bild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5"/>
            <a:ext cx="9144000" cy="489585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1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468313" y="2592000"/>
            <a:ext cx="5364161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67757E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67757E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67757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17"/>
          </p:nvPr>
        </p:nvSpPr>
        <p:spPr>
          <a:xfrm>
            <a:off x="6156324" y="1628775"/>
            <a:ext cx="2987675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Grafik 13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18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-Titelfolie gelb, Text/Bild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Pfeilflaeche_gelb.png"/>
          <p:cNvPicPr>
            <a:picLocks noChangeAspect="1"/>
          </p:cNvPicPr>
          <p:nvPr userDrawn="1"/>
        </p:nvPicPr>
        <p:blipFill>
          <a:blip r:embed="rId2" cstate="print"/>
          <a:srcRect b="1457"/>
          <a:stretch>
            <a:fillRect/>
          </a:stretch>
        </p:blipFill>
        <p:spPr>
          <a:xfrm>
            <a:off x="0" y="1628775"/>
            <a:ext cx="9144000" cy="4895850"/>
          </a:xfrm>
          <a:prstGeom prst="rect">
            <a:avLst/>
          </a:prstGeom>
        </p:spPr>
      </p:pic>
      <p:sp>
        <p:nvSpPr>
          <p:cNvPr id="35" name="Datumsplatzhalter 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Fusszeile, Datum</a:t>
            </a:r>
            <a:endParaRPr lang="de-CH"/>
          </a:p>
        </p:txBody>
      </p:sp>
      <p:sp>
        <p:nvSpPr>
          <p:cNvPr id="1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468313" y="2592000"/>
            <a:ext cx="4103687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67757E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67757E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67757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17"/>
          </p:nvPr>
        </p:nvSpPr>
        <p:spPr>
          <a:xfrm>
            <a:off x="4572000" y="1628775"/>
            <a:ext cx="4571999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Grafik 13" descr="GmdePratteln_254-227-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87930" y="0"/>
            <a:ext cx="1687758" cy="908050"/>
          </a:xfrm>
          <a:prstGeom prst="rect">
            <a:avLst/>
          </a:prstGeom>
        </p:spPr>
      </p:pic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72033"/>
            <a:ext cx="8218488" cy="4360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07375" cy="4568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000" y="6524625"/>
            <a:ext cx="820768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6775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Fusszeile, Datum</a:t>
            </a:r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8" r:id="rId2"/>
    <p:sldLayoutId id="2147483699" r:id="rId3"/>
    <p:sldLayoutId id="2147483701" r:id="rId4"/>
    <p:sldLayoutId id="2147483703" r:id="rId5"/>
    <p:sldLayoutId id="2147483649" r:id="rId6"/>
    <p:sldLayoutId id="2147483660" r:id="rId7"/>
    <p:sldLayoutId id="2147483662" r:id="rId8"/>
    <p:sldLayoutId id="2147483679" r:id="rId9"/>
    <p:sldLayoutId id="2147483663" r:id="rId10"/>
    <p:sldLayoutId id="2147483676" r:id="rId11"/>
    <p:sldLayoutId id="2147483677" r:id="rId12"/>
    <p:sldLayoutId id="2147483680" r:id="rId13"/>
    <p:sldLayoutId id="2147483681" r:id="rId14"/>
    <p:sldLayoutId id="2147483700" r:id="rId15"/>
    <p:sldLayoutId id="2147483683" r:id="rId16"/>
    <p:sldLayoutId id="2147483685" r:id="rId17"/>
    <p:sldLayoutId id="2147483686" r:id="rId18"/>
    <p:sldLayoutId id="2147483687" r:id="rId19"/>
    <p:sldLayoutId id="2147483688" r:id="rId20"/>
    <p:sldLayoutId id="2147483690" r:id="rId21"/>
    <p:sldLayoutId id="2147483691" r:id="rId22"/>
    <p:sldLayoutId id="2147483693" r:id="rId23"/>
    <p:sldLayoutId id="2147483695" r:id="rId24"/>
    <p:sldLayoutId id="2147483696" r:id="rId25"/>
  </p:sldLayoutIdLst>
  <p:hf sldNum="0"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rgbClr val="6775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3400"/>
        </a:lnSpc>
        <a:spcBef>
          <a:spcPts val="0"/>
        </a:spcBef>
        <a:buFont typeface="Arial" pitchFamily="34" charset="0"/>
        <a:buNone/>
        <a:defRPr sz="3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3pPr>
      <a:lvl4pPr marL="180000" indent="-180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None/>
        <a:defRPr sz="16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Optimierung </a:t>
            </a:r>
            <a:r>
              <a:rPr lang="de-CH" dirty="0"/>
              <a:t>Politische Steuerung</a:t>
            </a:r>
            <a:br>
              <a:rPr lang="de-CH" dirty="0"/>
            </a:br>
            <a:r>
              <a:rPr lang="de-CH" dirty="0"/>
              <a:t>mit Aufgaben- und Finanzplan</a:t>
            </a:r>
            <a:br>
              <a:rPr lang="de-CH" dirty="0"/>
            </a:br>
            <a:r>
              <a:rPr lang="de-CH" sz="4800" i="1" dirty="0" smtClean="0"/>
              <a:t> </a:t>
            </a:r>
            <a:r>
              <a:rPr lang="de-CH" sz="2000" i="1" dirty="0"/>
              <a:t>Orientierung des Einwohnerrates</a:t>
            </a:r>
            <a:br>
              <a:rPr lang="de-CH" sz="2000" i="1" dirty="0"/>
            </a:br>
            <a:r>
              <a:rPr lang="de-CH" altLang="de-DE" sz="2000" dirty="0" smtClean="0"/>
              <a:t>21</a:t>
            </a:r>
            <a:r>
              <a:rPr lang="de-CH" altLang="de-DE" sz="2000" dirty="0"/>
              <a:t>. November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436017"/>
          </a:xfrm>
        </p:spPr>
        <p:txBody>
          <a:bodyPr/>
          <a:lstStyle/>
          <a:p>
            <a:r>
              <a:rPr lang="de-CH" dirty="0" smtClean="0"/>
              <a:t>Lesehilfe</a:t>
            </a:r>
            <a:endParaRPr lang="de-CH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73696"/>
              </p:ext>
            </p:extLst>
          </p:nvPr>
        </p:nvGraphicFramePr>
        <p:xfrm>
          <a:off x="2843808" y="1628775"/>
          <a:ext cx="3453946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4320398" imgH="6415848" progId="Acrobat.Document.2015">
                  <p:embed/>
                </p:oleObj>
              </mc:Choice>
              <mc:Fallback>
                <p:oleObj name="Acrobat Document" r:id="rId3" imgW="4320398" imgH="6415848" progId="Acrobat.Document.2015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628775"/>
                        <a:ext cx="3453946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3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436017"/>
          </a:xfrm>
        </p:spPr>
        <p:txBody>
          <a:bodyPr/>
          <a:lstStyle/>
          <a:p>
            <a:r>
              <a:rPr lang="de-CH" dirty="0" smtClean="0"/>
              <a:t>Lesehilfe</a:t>
            </a:r>
            <a:endParaRPr lang="de-CH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950266"/>
              </p:ext>
            </p:extLst>
          </p:nvPr>
        </p:nvGraphicFramePr>
        <p:xfrm>
          <a:off x="481571" y="1638058"/>
          <a:ext cx="3453609" cy="488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crobat Document" r:id="rId3" imgW="4533695" imgH="6415848" progId="Acrobat.Document.2015">
                  <p:embed/>
                </p:oleObj>
              </mc:Choice>
              <mc:Fallback>
                <p:oleObj name="Acrobat Document" r:id="rId3" imgW="4533695" imgH="6415848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571" y="1638058"/>
                        <a:ext cx="3453609" cy="4886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095572"/>
              </p:ext>
            </p:extLst>
          </p:nvPr>
        </p:nvGraphicFramePr>
        <p:xfrm>
          <a:off x="4586028" y="1638058"/>
          <a:ext cx="3453609" cy="488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5" imgW="4533695" imgH="6415848" progId="Acrobat.Document.2015">
                  <p:embed/>
                </p:oleObj>
              </mc:Choice>
              <mc:Fallback>
                <p:oleObj name="Acrobat Document" r:id="rId5" imgW="4533695" imgH="6415848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6028" y="1638058"/>
                        <a:ext cx="3453609" cy="4886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985147" cy="363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462921" cy="14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9161"/>
            <a:ext cx="6311768" cy="21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7" y="1628800"/>
            <a:ext cx="6257544" cy="16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7" y="1613924"/>
            <a:ext cx="4873034" cy="44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75"/>
            <a:ext cx="5577525" cy="208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13983" cy="460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7" y="1628800"/>
            <a:ext cx="5764587" cy="22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6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CH" sz="2000" b="0" dirty="0" err="1"/>
              <a:t>Prattler</a:t>
            </a:r>
            <a:r>
              <a:rPr lang="de-CH" sz="2000" b="0" dirty="0"/>
              <a:t> «Lösungen» für Bevölkerung und Wirtschaft sind breit abgestützt, nachhaltig und finanzierbar.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CH" sz="2000" b="0" dirty="0"/>
              <a:t>Die Mitarbeit des Einwohnerrates bei der mittel- und langfristigen politischen Ausrichtung ist aktiv.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CH" sz="2000" b="0" dirty="0"/>
              <a:t>Die Kommunikation zwischen Legislative und Exekutive ist verbessert.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CH" sz="2000" b="0" dirty="0"/>
              <a:t>Die Transparenz ist erhöht und gemeinsame Zielsetzungen sind definiert.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CH" sz="2000" b="0" dirty="0"/>
              <a:t>Das Vertrauen ist gestärkt, die Zusammenarbeit ist vertieft und die Planungssicherheit für Einwohnerrat, Gemeinderat und Verwaltung ist gewonnen.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Ziele </a:t>
            </a:r>
            <a:r>
              <a:rPr lang="de-CH" dirty="0"/>
              <a:t>der optimierten politischen </a:t>
            </a:r>
            <a:r>
              <a:rPr lang="de-CH" dirty="0" smtClean="0"/>
              <a:t>Steuerung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altLang="de-DE" sz="1800" b="0" dirty="0"/>
              <a:t>Entwicklungskommission des Einwohnerrats und Gemeinderat erarbeiten gemeinsam die längerfristige Ausrichtung «Pratteln in 10 Jahren»</a:t>
            </a:r>
            <a:br>
              <a:rPr lang="de-CH" altLang="de-DE" sz="1800" b="0" dirty="0"/>
            </a:br>
            <a:r>
              <a:rPr lang="de-CH" altLang="de-DE" sz="1800" b="0" dirty="0">
                <a:sym typeface="Wingdings" panose="05000000000000000000" pitchFamily="2" charset="2"/>
              </a:rPr>
              <a:t> </a:t>
            </a:r>
            <a:r>
              <a:rPr lang="de-CH" altLang="de-DE" sz="1800" b="0" dirty="0"/>
              <a:t>Kenntnisnahme im Einwohnerrat (voraussichtlich am 26. Juni 2017)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altLang="de-DE" sz="1800" b="0" dirty="0"/>
              <a:t>Entwicklungskommission des Einwohnerrats und Gemeinderat erarbeiten gemeinsam die Legislaturziele</a:t>
            </a:r>
            <a:br>
              <a:rPr lang="de-CH" altLang="de-DE" sz="1800" b="0" dirty="0"/>
            </a:br>
            <a:r>
              <a:rPr lang="de-CH" altLang="de-DE" sz="1800" b="0" dirty="0">
                <a:sym typeface="Wingdings" panose="05000000000000000000" pitchFamily="2" charset="2"/>
              </a:rPr>
              <a:t> </a:t>
            </a:r>
            <a:r>
              <a:rPr lang="de-CH" altLang="de-DE" sz="1800" b="0" dirty="0"/>
              <a:t>Beschluss durch Einwohnerrat (voraussichtlich am 26. Juni 2017)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altLang="de-DE" sz="1800" dirty="0">
                <a:solidFill>
                  <a:srgbClr val="FF0000"/>
                </a:solidFill>
              </a:rPr>
              <a:t>Gemeinderat und Verwaltung erarbeiten jährlich den Aufgaben- und Finanzplan (ersetzt Budget) mit Leistungsauftrag und finanziellen Mitteln pro </a:t>
            </a:r>
            <a:r>
              <a:rPr lang="de-CH" altLang="de-DE" sz="1800" dirty="0" smtClean="0">
                <a:solidFill>
                  <a:srgbClr val="FF0000"/>
                </a:solidFill>
              </a:rPr>
              <a:t>Aufgabenfeld</a:t>
            </a:r>
            <a:br>
              <a:rPr lang="de-CH" altLang="de-DE" sz="1800" dirty="0" smtClean="0">
                <a:solidFill>
                  <a:srgbClr val="FF0000"/>
                </a:solidFill>
              </a:rPr>
            </a:br>
            <a:r>
              <a:rPr lang="de-CH" altLang="de-DE" sz="1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CH" altLang="de-DE" sz="1800" dirty="0">
                <a:solidFill>
                  <a:srgbClr val="FF0000"/>
                </a:solidFill>
              </a:rPr>
              <a:t>Beschluss Leistungsaufträge und Globalbudgets (1 Jahr) durch Einwohnerrat (voraussichtlich am 12. Dezember 2016)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altLang="de-DE" sz="1800" b="0" dirty="0"/>
              <a:t>Gemeinderat und Verwaltung erarbeiten jährlich einen Jahresbericht (ersetzt Amtsbericht) über die Erfüllung der Leistungsaufträge sowie der Einhaltung der </a:t>
            </a:r>
            <a:r>
              <a:rPr lang="de-CH" altLang="de-DE" sz="1800" b="0" dirty="0" smtClean="0"/>
              <a:t>Globalbudgets</a:t>
            </a:r>
            <a:br>
              <a:rPr lang="de-CH" altLang="de-DE" sz="1800" b="0" dirty="0" smtClean="0"/>
            </a:br>
            <a:r>
              <a:rPr lang="de-CH" altLang="de-DE" sz="1800" b="0" dirty="0" smtClean="0">
                <a:sym typeface="Wingdings" panose="05000000000000000000" pitchFamily="2" charset="2"/>
              </a:rPr>
              <a:t> </a:t>
            </a:r>
            <a:r>
              <a:rPr lang="de-CH" altLang="de-DE" sz="1800" b="0" dirty="0" smtClean="0"/>
              <a:t>Kenntnisnahme </a:t>
            </a:r>
            <a:r>
              <a:rPr lang="de-CH" altLang="de-DE" sz="1800" b="0" dirty="0"/>
              <a:t>im Einwohnerrat </a:t>
            </a:r>
            <a:r>
              <a:rPr lang="de-CH" altLang="de-DE" sz="1800" b="0" i="1" dirty="0"/>
              <a:t>(Frühsommer 2018)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Neuerungen der optimierten politischen Steuerung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44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sz="2000" dirty="0"/>
              <a:t>Planungsmotion</a:t>
            </a:r>
            <a:r>
              <a:rPr lang="de-CH" altLang="de-DE" sz="2000" b="0" dirty="0"/>
              <a:t> zur Änderung oder Ergänzung in der Gliederung der Aufgabenfelder (2/3 Mehrheit</a:t>
            </a:r>
            <a:r>
              <a:rPr lang="de-CH" altLang="de-DE" sz="2000" b="0" dirty="0" smtClean="0"/>
              <a:t>)</a:t>
            </a:r>
          </a:p>
          <a:p>
            <a:endParaRPr lang="de-CH" alt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sz="2000" dirty="0"/>
              <a:t>Planungspostulat</a:t>
            </a:r>
            <a:r>
              <a:rPr lang="de-CH" altLang="de-DE" sz="2000" b="0" dirty="0"/>
              <a:t> zu inhaltlichen Änderungen des Aufgaben- und Finanzplans (spätestens bis Oktobersitzung)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alt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sz="2000" dirty="0"/>
              <a:t>Planungsantrag</a:t>
            </a:r>
            <a:r>
              <a:rPr lang="de-CH" altLang="de-DE" sz="2000" b="0" dirty="0"/>
              <a:t> zu den Beschlussgrössen im Aufgaben- und Finanzplan (Dezembersitzung)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Neue Instrumente des Einwohnerrates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40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sz="2000" b="0" dirty="0" smtClean="0"/>
              <a:t>Grundsätzlich ist der Termin für Planungspostulate mit Wirkung auf den Aufgaben- </a:t>
            </a:r>
            <a:r>
              <a:rPr lang="de-CH" altLang="de-DE" sz="2000" b="0" smtClean="0"/>
              <a:t>und Finanzplan 2017-2021 </a:t>
            </a:r>
            <a:r>
              <a:rPr lang="de-CH" altLang="de-DE" sz="2000" b="0" dirty="0" smtClean="0"/>
              <a:t>abgelaufen (bis Oktobersitzung 2016).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altLang="de-DE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sz="2000" b="0" dirty="0" smtClean="0"/>
              <a:t>Trotzdem, im Sinne «Spezialfall 2016»:</a:t>
            </a:r>
          </a:p>
          <a:p>
            <a:pPr marL="631825" indent="-273050">
              <a:buFont typeface="Arial" panose="020B0604020202020204" pitchFamily="34" charset="0"/>
              <a:buChar char="•"/>
            </a:pPr>
            <a:r>
              <a:rPr lang="de-CH" altLang="de-DE" sz="2000" b="0" dirty="0" smtClean="0"/>
              <a:t>Planungspostulate, welche Beschlussgrössen des Aufgaben- und Finanzplans 2017-2021 («grau hinterlegt) betreffen, werden als Planungsanträge in der Dezembersitzung behandelt bzw. beraten.</a:t>
            </a:r>
          </a:p>
          <a:p>
            <a:pPr marL="631825" indent="-273050">
              <a:buFont typeface="Arial" panose="020B0604020202020204" pitchFamily="34" charset="0"/>
              <a:buChar char="•"/>
            </a:pPr>
            <a:r>
              <a:rPr lang="de-CH" altLang="de-DE" sz="2000" b="0" dirty="0" smtClean="0"/>
              <a:t>Planungspostulate, welche die übrigen Inhalte des Aufgaben- und Finanzplans 2017-2021 betreffend, werden im Hinblick auf den Aufgaben- und Finanzplan 2018-2022 behandelt.</a:t>
            </a:r>
            <a:endParaRPr lang="de-CH" altLang="de-DE" sz="20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Wie werden eingereichte Planungspostulate behandelt?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91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Politische Steuerungsinstrumente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75"/>
            <a:ext cx="8136741" cy="482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Konzeption Aufgaben- und Finanzplan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468312" y="1952625"/>
            <a:ext cx="8207375" cy="424815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b="0" dirty="0"/>
              <a:t>§ 9c </a:t>
            </a:r>
            <a:r>
              <a:rPr lang="de-CH" sz="1800" b="0" dirty="0" smtClean="0"/>
              <a:t>Grundsatz</a:t>
            </a:r>
            <a:br>
              <a:rPr lang="de-CH" sz="1800" b="0" dirty="0" smtClean="0"/>
            </a:br>
            <a:r>
              <a:rPr lang="de-CH" sz="1800" b="0" dirty="0" smtClean="0"/>
              <a:t>Die </a:t>
            </a:r>
            <a:r>
              <a:rPr lang="de-CH" sz="1800" b="0" dirty="0"/>
              <a:t>Gemeinde Pratteln steuert ihre Aufgaben und Finanzen mittels Globalbudgetierung nach den Regeln von §§ 52 ff. der Verordnung über die Rechnungslegung der Einwohnergemeinden (Gemeinderechnungsverordnung).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800" b="0" dirty="0" smtClean="0"/>
              <a:t>§ </a:t>
            </a:r>
            <a:r>
              <a:rPr lang="de-CH" sz="1800" b="0" dirty="0"/>
              <a:t>9d Aufgaben und </a:t>
            </a:r>
            <a:r>
              <a:rPr lang="de-CH" sz="1800" b="0" dirty="0" smtClean="0"/>
              <a:t>Finanzplan</a:t>
            </a:r>
            <a:br>
              <a:rPr lang="de-CH" sz="1800" b="0" dirty="0" smtClean="0"/>
            </a:br>
            <a:r>
              <a:rPr lang="de-CH" sz="1800" b="0" baseline="30000" dirty="0" smtClean="0"/>
              <a:t>1</a:t>
            </a:r>
            <a:r>
              <a:rPr lang="de-CH" sz="1800" b="0" dirty="0" smtClean="0"/>
              <a:t> </a:t>
            </a:r>
            <a:r>
              <a:rPr lang="de-CH" sz="1800" b="0" dirty="0"/>
              <a:t>Der Aufgaben- und Finanzplan umfasst die nächsten fünf </a:t>
            </a:r>
            <a:r>
              <a:rPr lang="de-CH" sz="1800" b="0" dirty="0" smtClean="0"/>
              <a:t>Rechnungsjahre.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800" b="0" baseline="30000" dirty="0" smtClean="0"/>
              <a:t>2 </a:t>
            </a:r>
            <a:r>
              <a:rPr lang="de-CH" sz="1800" b="0" dirty="0" smtClean="0"/>
              <a:t>Der Aufgaben- und Finanzplan enthält die Leistungsaufträge und die Globalbudgets für die Aufgabenfelder der Gemeinde.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800" b="0" baseline="30000" dirty="0" smtClean="0"/>
              <a:t>3 </a:t>
            </a:r>
            <a:r>
              <a:rPr lang="de-CH" sz="1800" b="0" dirty="0" smtClean="0"/>
              <a:t>Die Aufgabenfelder richten sich nach den Konten der funktionalen Gliederung nach HRM2 und werden vom Einwohnerrat beschlossen. Die Aufgabenfelder entsprechen den Produktgruppen nach Gemeinderechnungsverordnung.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800" b="0" baseline="30000" dirty="0" smtClean="0"/>
              <a:t>4</a:t>
            </a:r>
            <a:r>
              <a:rPr lang="de-CH" sz="1800" b="0" dirty="0" smtClean="0"/>
              <a:t> Das erste Jahr im Aufgaben- und Finanzplan entspricht dem verbindlichen Globalbudget für das kommende Jahr.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1800" b="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b="0" i="1" dirty="0" smtClean="0"/>
              <a:t>Paragraphen </a:t>
            </a:r>
            <a:r>
              <a:rPr lang="de-CH" sz="1800" b="0" i="1" dirty="0"/>
              <a:t>aus Verwaltungs- und Organisationsreglement </a:t>
            </a:r>
          </a:p>
        </p:txBody>
      </p:sp>
    </p:spTree>
    <p:extLst>
      <p:ext uri="{BB962C8B-B14F-4D97-AF65-F5344CB8AC3E}">
        <p14:creationId xmlns:p14="http://schemas.microsoft.com/office/powerpoint/2010/main" val="8046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/>
              <a:t>ER Beschluss (14. Dezember 2015)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468312" y="1952625"/>
            <a:ext cx="8207375" cy="4248150"/>
          </a:xfrm>
        </p:spPr>
        <p:txBody>
          <a:bodyPr/>
          <a:lstStyle/>
          <a:p>
            <a:pPr marL="2867025" indent="-2867025">
              <a:lnSpc>
                <a:spcPct val="100000"/>
              </a:lnSpc>
              <a:spcAft>
                <a:spcPts val="1200"/>
              </a:spcAft>
            </a:pPr>
            <a:r>
              <a:rPr lang="de-CH" sz="1800" dirty="0"/>
              <a:t>Geschäft Nr. 2969 </a:t>
            </a:r>
            <a:r>
              <a:rPr lang="de-CH" sz="1800" dirty="0" smtClean="0"/>
              <a:t>	Optimierung </a:t>
            </a:r>
            <a:r>
              <a:rPr lang="de-CH" sz="1800" dirty="0"/>
              <a:t>der Politischen </a:t>
            </a:r>
            <a:r>
              <a:rPr lang="de-CH" sz="1800" dirty="0" smtClean="0"/>
              <a:t>Steuerung: Antrag </a:t>
            </a:r>
            <a:r>
              <a:rPr lang="de-CH" sz="1800" dirty="0"/>
              <a:t>Festlegung der </a:t>
            </a:r>
            <a:r>
              <a:rPr lang="de-CH" sz="1800" dirty="0" smtClean="0"/>
              <a:t>Aufgabengliederung Globalbudget</a:t>
            </a:r>
            <a:endParaRPr lang="de-CH" sz="1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b="0" dirty="0"/>
              <a:t>Der Rat beschliesst einstimmig: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b="0" dirty="0"/>
              <a:t>://: 1. Der Einwohnerrat stimmt der Gliederung der Aufgabenfelder zu.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b="0" dirty="0"/>
              <a:t>Der Beschluss unterliegt dem fakultativen Referendum. Ablauf </a:t>
            </a:r>
            <a:r>
              <a:rPr lang="de-CH" sz="1800" b="0" dirty="0" smtClean="0"/>
              <a:t>der Referendumsfrist: 18</a:t>
            </a:r>
            <a:r>
              <a:rPr lang="de-CH" sz="1800" b="0" dirty="0"/>
              <a:t>. Januar 2016</a:t>
            </a:r>
            <a:r>
              <a:rPr lang="de-CH" sz="1800" b="0" dirty="0" smtClean="0"/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CH" sz="1800" b="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b="0" dirty="0"/>
              <a:t>Der Rat beschliesst einstimmig: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1800" b="0" dirty="0"/>
              <a:t>://: 2. Der Gemeinderat wird beauftragt, den Aufgaben und Finanzplan (</a:t>
            </a:r>
            <a:r>
              <a:rPr lang="de-CH" sz="1800" b="0" dirty="0" smtClean="0"/>
              <a:t>erstmal für die Jahre </a:t>
            </a:r>
            <a:r>
              <a:rPr lang="de-CH" sz="1800" b="0" dirty="0"/>
              <a:t>2017 – </a:t>
            </a:r>
            <a:r>
              <a:rPr lang="de-CH" sz="1800" b="0" dirty="0" smtClean="0"/>
              <a:t>2021</a:t>
            </a:r>
            <a:r>
              <a:rPr lang="de-CH" sz="1800" b="0" dirty="0"/>
              <a:t>) nach diesen Aufgabenfeldern zu gliedern</a:t>
            </a:r>
            <a:r>
              <a:rPr lang="de-CH" sz="18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7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19" y="562967"/>
            <a:ext cx="5688011" cy="872034"/>
          </a:xfrm>
        </p:spPr>
        <p:txBody>
          <a:bodyPr/>
          <a:lstStyle/>
          <a:p>
            <a:r>
              <a:rPr lang="de-CH" dirty="0" smtClean="0"/>
              <a:t>Aufgaben- und Finanzplan 2017-2021</a:t>
            </a:r>
            <a:endParaRPr lang="de-CH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116385" y="1727988"/>
            <a:ext cx="6911999" cy="4869364"/>
            <a:chOff x="1476302" y="1939925"/>
            <a:chExt cx="6120034" cy="4369395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3501002"/>
                </p:ext>
              </p:extLst>
            </p:nvPr>
          </p:nvGraphicFramePr>
          <p:xfrm>
            <a:off x="1476302" y="1939925"/>
            <a:ext cx="3059748" cy="4352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Acrobat Document" r:id="rId3" imgW="4533695" imgH="6415848" progId="Acrobat.Document.2015">
                    <p:embed/>
                  </p:oleObj>
                </mc:Choice>
                <mc:Fallback>
                  <p:oleObj name="Acrobat Document" r:id="rId3" imgW="4533695" imgH="6415848" progId="Acrobat.Document.2015">
                    <p:embed/>
                    <p:pic>
                      <p:nvPicPr>
                        <p:cNvPr id="0" name="Objek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302" y="1939925"/>
                          <a:ext cx="3059748" cy="4352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553762"/>
                </p:ext>
              </p:extLst>
            </p:nvPr>
          </p:nvGraphicFramePr>
          <p:xfrm>
            <a:off x="4542821" y="1965325"/>
            <a:ext cx="3053515" cy="4343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Acrobat Document" r:id="rId5" imgW="4533695" imgH="6415848" progId="Acrobat.Document.2015">
                    <p:embed/>
                  </p:oleObj>
                </mc:Choice>
                <mc:Fallback>
                  <p:oleObj name="Acrobat Document" r:id="rId5" imgW="4533695" imgH="6415848" progId="Acrobat.Document.2015">
                    <p:embed/>
                    <p:pic>
                      <p:nvPicPr>
                        <p:cNvPr id="0" name="Obj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2821" y="1965325"/>
                          <a:ext cx="3053515" cy="43439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23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einde_Pratteln_Template_gelb_5">
  <a:themeElements>
    <a:clrScheme name="Prattel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Gemeinde_Pratteln_Template_gelb_5</Template>
  <TotalTime>0</TotalTime>
  <Words>252</Words>
  <Application>Microsoft Office PowerPoint</Application>
  <PresentationFormat>Bildschirmpräsentation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Gemeinde_Pratteln_Template_gelb_5</vt:lpstr>
      <vt:lpstr>Acrobat Document</vt:lpstr>
      <vt:lpstr>Optimierung Politische Steuerung mit Aufgaben- und Finanzplan  Orientierung des Einwohnerrates 21. November 2016</vt:lpstr>
      <vt:lpstr>Ziele der optimierten politischen Steuerung</vt:lpstr>
      <vt:lpstr>Neuerungen der optimierten politischen Steuerung</vt:lpstr>
      <vt:lpstr>Neue Instrumente des Einwohnerrates</vt:lpstr>
      <vt:lpstr>Wie werden eingereichte Planungspostulate behandelt? </vt:lpstr>
      <vt:lpstr>Politische Steuerungsinstrumente</vt:lpstr>
      <vt:lpstr>Konzeption Aufgaben- und Finanzplan</vt:lpstr>
      <vt:lpstr>ER Beschluss (14. Dezember 2015)</vt:lpstr>
      <vt:lpstr>Aufgaben- und Finanzplan 2017-2021</vt:lpstr>
      <vt:lpstr>Lesehilfe</vt:lpstr>
      <vt:lpstr>Lesehilfe</vt:lpstr>
    </vt:vector>
  </TitlesOfParts>
  <Company>Gemeindeverwaltung Pratteln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 willkommen!</dc:title>
  <dc:creator>Meier Sandra</dc:creator>
  <cp:lastModifiedBy>Hammann Katarina</cp:lastModifiedBy>
  <cp:revision>22</cp:revision>
  <dcterms:created xsi:type="dcterms:W3CDTF">2015-09-02T08:34:06Z</dcterms:created>
  <dcterms:modified xsi:type="dcterms:W3CDTF">2016-11-21T10:39:05Z</dcterms:modified>
</cp:coreProperties>
</file>